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1"/>
    <p:restoredTop sz="94603"/>
  </p:normalViewPr>
  <p:slideViewPr>
    <p:cSldViewPr snapToGrid="0" snapToObjects="1">
      <p:cViewPr>
        <p:scale>
          <a:sx n="93" d="100"/>
          <a:sy n="93" d="100"/>
        </p:scale>
        <p:origin x="67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13D297-4173-C24C-B866-5C69B8644462}" type="doc">
      <dgm:prSet loTypeId="urn:microsoft.com/office/officeart/2005/8/layout/cycle8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BF6B10-FA45-A54D-968A-6BFBE4199B86}">
      <dgm:prSet phldrT="[Text]"/>
      <dgm:spPr/>
      <dgm:t>
        <a:bodyPr/>
        <a:lstStyle/>
        <a:p>
          <a:r>
            <a:rPr lang="en-US" dirty="0"/>
            <a:t>Attendance</a:t>
          </a:r>
        </a:p>
      </dgm:t>
    </dgm:pt>
    <dgm:pt modelId="{B38E31CC-6FF9-224B-9BFE-8F622BA5E862}" type="parTrans" cxnId="{5DA0D38C-57BA-6748-972F-92EBD566C059}">
      <dgm:prSet/>
      <dgm:spPr/>
      <dgm:t>
        <a:bodyPr/>
        <a:lstStyle/>
        <a:p>
          <a:endParaRPr lang="en-US"/>
        </a:p>
      </dgm:t>
    </dgm:pt>
    <dgm:pt modelId="{07A7A345-7E80-6747-AAAF-2A06E87B799F}" type="sibTrans" cxnId="{5DA0D38C-57BA-6748-972F-92EBD566C059}">
      <dgm:prSet/>
      <dgm:spPr/>
      <dgm:t>
        <a:bodyPr/>
        <a:lstStyle/>
        <a:p>
          <a:endParaRPr lang="en-US"/>
        </a:p>
      </dgm:t>
    </dgm:pt>
    <dgm:pt modelId="{0BFBE031-2B26-4E47-B8F4-A28C386268A5}">
      <dgm:prSet phldrT="[Text]"/>
      <dgm:spPr/>
      <dgm:t>
        <a:bodyPr/>
        <a:lstStyle/>
        <a:p>
          <a:r>
            <a:rPr lang="en-US" dirty="0"/>
            <a:t>Structured Communication</a:t>
          </a:r>
        </a:p>
      </dgm:t>
    </dgm:pt>
    <dgm:pt modelId="{966EC6A0-29C5-9343-B0FF-8FD380B990D8}" type="parTrans" cxnId="{343B4F97-93F1-5E47-8545-67603282FFA3}">
      <dgm:prSet/>
      <dgm:spPr/>
      <dgm:t>
        <a:bodyPr/>
        <a:lstStyle/>
        <a:p>
          <a:endParaRPr lang="en-US"/>
        </a:p>
      </dgm:t>
    </dgm:pt>
    <dgm:pt modelId="{61400D4D-BB81-8941-99E4-23F9C244F198}" type="sibTrans" cxnId="{343B4F97-93F1-5E47-8545-67603282FFA3}">
      <dgm:prSet/>
      <dgm:spPr/>
      <dgm:t>
        <a:bodyPr/>
        <a:lstStyle/>
        <a:p>
          <a:endParaRPr lang="en-US"/>
        </a:p>
      </dgm:t>
    </dgm:pt>
    <dgm:pt modelId="{75E05DE9-58A2-884D-91CC-42D97726E347}">
      <dgm:prSet phldrT="[Text]"/>
      <dgm:spPr/>
      <dgm:t>
        <a:bodyPr/>
        <a:lstStyle/>
        <a:p>
          <a:r>
            <a:rPr lang="en-US" dirty="0"/>
            <a:t>Casting</a:t>
          </a:r>
        </a:p>
      </dgm:t>
    </dgm:pt>
    <dgm:pt modelId="{2A36325C-AAE6-E545-904E-9CAF15B89B03}" type="parTrans" cxnId="{8FB5F940-EF69-2341-9AC4-CE059C4A11E1}">
      <dgm:prSet/>
      <dgm:spPr/>
      <dgm:t>
        <a:bodyPr/>
        <a:lstStyle/>
        <a:p>
          <a:endParaRPr lang="en-US"/>
        </a:p>
      </dgm:t>
    </dgm:pt>
    <dgm:pt modelId="{D3E1909E-E454-F44C-A1B2-55A0D6AC4A0E}" type="sibTrans" cxnId="{8FB5F940-EF69-2341-9AC4-CE059C4A11E1}">
      <dgm:prSet/>
      <dgm:spPr/>
      <dgm:t>
        <a:bodyPr/>
        <a:lstStyle/>
        <a:p>
          <a:endParaRPr lang="en-US"/>
        </a:p>
      </dgm:t>
    </dgm:pt>
    <dgm:pt modelId="{5ACF0FA4-EF24-0B44-992E-F12FEC0AD9B1}" type="pres">
      <dgm:prSet presAssocID="{C513D297-4173-C24C-B866-5C69B8644462}" presName="compositeShape" presStyleCnt="0">
        <dgm:presLayoutVars>
          <dgm:chMax val="7"/>
          <dgm:dir/>
          <dgm:resizeHandles val="exact"/>
        </dgm:presLayoutVars>
      </dgm:prSet>
      <dgm:spPr/>
    </dgm:pt>
    <dgm:pt modelId="{168878E0-CA17-3142-9BD3-421D24617434}" type="pres">
      <dgm:prSet presAssocID="{C513D297-4173-C24C-B866-5C69B8644462}" presName="wedge1" presStyleLbl="node1" presStyleIdx="0" presStyleCnt="3"/>
      <dgm:spPr/>
    </dgm:pt>
    <dgm:pt modelId="{7DE95C9C-863D-564C-95E1-B71A335B4FAE}" type="pres">
      <dgm:prSet presAssocID="{C513D297-4173-C24C-B866-5C69B8644462}" presName="dummy1a" presStyleCnt="0"/>
      <dgm:spPr/>
    </dgm:pt>
    <dgm:pt modelId="{485B3AAA-49CB-2F4F-BB80-30ADF5FB787A}" type="pres">
      <dgm:prSet presAssocID="{C513D297-4173-C24C-B866-5C69B8644462}" presName="dummy1b" presStyleCnt="0"/>
      <dgm:spPr/>
    </dgm:pt>
    <dgm:pt modelId="{8289B200-4ED7-3246-925C-996722706005}" type="pres">
      <dgm:prSet presAssocID="{C513D297-4173-C24C-B866-5C69B864446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C25174F-3470-1D45-9A1A-B9190219F569}" type="pres">
      <dgm:prSet presAssocID="{C513D297-4173-C24C-B866-5C69B8644462}" presName="wedge2" presStyleLbl="node1" presStyleIdx="1" presStyleCnt="3"/>
      <dgm:spPr/>
    </dgm:pt>
    <dgm:pt modelId="{7578BA2E-4915-B248-8BA3-ECA12424B4F2}" type="pres">
      <dgm:prSet presAssocID="{C513D297-4173-C24C-B866-5C69B8644462}" presName="dummy2a" presStyleCnt="0"/>
      <dgm:spPr/>
    </dgm:pt>
    <dgm:pt modelId="{7F65DC13-7C1C-C644-818D-4B020A32980F}" type="pres">
      <dgm:prSet presAssocID="{C513D297-4173-C24C-B866-5C69B8644462}" presName="dummy2b" presStyleCnt="0"/>
      <dgm:spPr/>
    </dgm:pt>
    <dgm:pt modelId="{B6A9EB0B-6718-C348-8D33-88B64FEFA6F0}" type="pres">
      <dgm:prSet presAssocID="{C513D297-4173-C24C-B866-5C69B864446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25FC427-118F-0947-A388-3B496D9B5FCD}" type="pres">
      <dgm:prSet presAssocID="{C513D297-4173-C24C-B866-5C69B8644462}" presName="wedge3" presStyleLbl="node1" presStyleIdx="2" presStyleCnt="3"/>
      <dgm:spPr/>
    </dgm:pt>
    <dgm:pt modelId="{3B7773B1-26BD-D74F-B9D3-A94EC05763E4}" type="pres">
      <dgm:prSet presAssocID="{C513D297-4173-C24C-B866-5C69B8644462}" presName="dummy3a" presStyleCnt="0"/>
      <dgm:spPr/>
    </dgm:pt>
    <dgm:pt modelId="{C47ED780-9E20-0E43-A3FC-7BAE1E927F3A}" type="pres">
      <dgm:prSet presAssocID="{C513D297-4173-C24C-B866-5C69B8644462}" presName="dummy3b" presStyleCnt="0"/>
      <dgm:spPr/>
    </dgm:pt>
    <dgm:pt modelId="{08EDB0B5-E843-CE47-B895-C0BAD1E06606}" type="pres">
      <dgm:prSet presAssocID="{C513D297-4173-C24C-B866-5C69B864446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45F77FC8-EB3A-804B-8081-1564D9C8CC1E}" type="pres">
      <dgm:prSet presAssocID="{07A7A345-7E80-6747-AAAF-2A06E87B799F}" presName="arrowWedge1" presStyleLbl="fgSibTrans2D1" presStyleIdx="0" presStyleCnt="3"/>
      <dgm:spPr/>
    </dgm:pt>
    <dgm:pt modelId="{353CCA3C-0AA5-DF41-B6CC-0F34DFE3358A}" type="pres">
      <dgm:prSet presAssocID="{61400D4D-BB81-8941-99E4-23F9C244F198}" presName="arrowWedge2" presStyleLbl="fgSibTrans2D1" presStyleIdx="1" presStyleCnt="3"/>
      <dgm:spPr/>
    </dgm:pt>
    <dgm:pt modelId="{F959DBB5-A427-E64C-8544-348F505D0401}" type="pres">
      <dgm:prSet presAssocID="{D3E1909E-E454-F44C-A1B2-55A0D6AC4A0E}" presName="arrowWedge3" presStyleLbl="fgSibTrans2D1" presStyleIdx="2" presStyleCnt="3"/>
      <dgm:spPr/>
    </dgm:pt>
  </dgm:ptLst>
  <dgm:cxnLst>
    <dgm:cxn modelId="{B363DF07-7C7D-FF45-829C-5725091ED16A}" type="presOf" srcId="{75E05DE9-58A2-884D-91CC-42D97726E347}" destId="{825FC427-118F-0947-A388-3B496D9B5FCD}" srcOrd="0" destOrd="0" presId="urn:microsoft.com/office/officeart/2005/8/layout/cycle8"/>
    <dgm:cxn modelId="{8FB5F940-EF69-2341-9AC4-CE059C4A11E1}" srcId="{C513D297-4173-C24C-B866-5C69B8644462}" destId="{75E05DE9-58A2-884D-91CC-42D97726E347}" srcOrd="2" destOrd="0" parTransId="{2A36325C-AAE6-E545-904E-9CAF15B89B03}" sibTransId="{D3E1909E-E454-F44C-A1B2-55A0D6AC4A0E}"/>
    <dgm:cxn modelId="{9EEE906C-0480-1C4E-B5BB-C1B948012980}" type="presOf" srcId="{FCBF6B10-FA45-A54D-968A-6BFBE4199B86}" destId="{8289B200-4ED7-3246-925C-996722706005}" srcOrd="1" destOrd="0" presId="urn:microsoft.com/office/officeart/2005/8/layout/cycle8"/>
    <dgm:cxn modelId="{8DBE926F-2769-0D46-8185-B4B6767B4515}" type="presOf" srcId="{0BFBE031-2B26-4E47-B8F4-A28C386268A5}" destId="{AC25174F-3470-1D45-9A1A-B9190219F569}" srcOrd="0" destOrd="0" presId="urn:microsoft.com/office/officeart/2005/8/layout/cycle8"/>
    <dgm:cxn modelId="{D783087E-565B-CC4E-B7C7-DB52AF4CD6A2}" type="presOf" srcId="{75E05DE9-58A2-884D-91CC-42D97726E347}" destId="{08EDB0B5-E843-CE47-B895-C0BAD1E06606}" srcOrd="1" destOrd="0" presId="urn:microsoft.com/office/officeart/2005/8/layout/cycle8"/>
    <dgm:cxn modelId="{E0EAA38B-A390-B941-BFD5-7A43826DB6F9}" type="presOf" srcId="{FCBF6B10-FA45-A54D-968A-6BFBE4199B86}" destId="{168878E0-CA17-3142-9BD3-421D24617434}" srcOrd="0" destOrd="0" presId="urn:microsoft.com/office/officeart/2005/8/layout/cycle8"/>
    <dgm:cxn modelId="{5DA0D38C-57BA-6748-972F-92EBD566C059}" srcId="{C513D297-4173-C24C-B866-5C69B8644462}" destId="{FCBF6B10-FA45-A54D-968A-6BFBE4199B86}" srcOrd="0" destOrd="0" parTransId="{B38E31CC-6FF9-224B-9BFE-8F622BA5E862}" sibTransId="{07A7A345-7E80-6747-AAAF-2A06E87B799F}"/>
    <dgm:cxn modelId="{343B1D92-0D88-DD4C-AA09-3B171BD8C4FB}" type="presOf" srcId="{0BFBE031-2B26-4E47-B8F4-A28C386268A5}" destId="{B6A9EB0B-6718-C348-8D33-88B64FEFA6F0}" srcOrd="1" destOrd="0" presId="urn:microsoft.com/office/officeart/2005/8/layout/cycle8"/>
    <dgm:cxn modelId="{343B4F97-93F1-5E47-8545-67603282FFA3}" srcId="{C513D297-4173-C24C-B866-5C69B8644462}" destId="{0BFBE031-2B26-4E47-B8F4-A28C386268A5}" srcOrd="1" destOrd="0" parTransId="{966EC6A0-29C5-9343-B0FF-8FD380B990D8}" sibTransId="{61400D4D-BB81-8941-99E4-23F9C244F198}"/>
    <dgm:cxn modelId="{5E20CDDE-65F2-E940-8B1B-85DC173958F5}" type="presOf" srcId="{C513D297-4173-C24C-B866-5C69B8644462}" destId="{5ACF0FA4-EF24-0B44-992E-F12FEC0AD9B1}" srcOrd="0" destOrd="0" presId="urn:microsoft.com/office/officeart/2005/8/layout/cycle8"/>
    <dgm:cxn modelId="{EBDFE3F6-B150-8548-8AF2-68E4F163ECB5}" type="presParOf" srcId="{5ACF0FA4-EF24-0B44-992E-F12FEC0AD9B1}" destId="{168878E0-CA17-3142-9BD3-421D24617434}" srcOrd="0" destOrd="0" presId="urn:microsoft.com/office/officeart/2005/8/layout/cycle8"/>
    <dgm:cxn modelId="{2345D305-B2F9-CF42-AB51-EF7E6F7AFF91}" type="presParOf" srcId="{5ACF0FA4-EF24-0B44-992E-F12FEC0AD9B1}" destId="{7DE95C9C-863D-564C-95E1-B71A335B4FAE}" srcOrd="1" destOrd="0" presId="urn:microsoft.com/office/officeart/2005/8/layout/cycle8"/>
    <dgm:cxn modelId="{49905E84-FD40-384E-B1D7-2882DCA4ECD0}" type="presParOf" srcId="{5ACF0FA4-EF24-0B44-992E-F12FEC0AD9B1}" destId="{485B3AAA-49CB-2F4F-BB80-30ADF5FB787A}" srcOrd="2" destOrd="0" presId="urn:microsoft.com/office/officeart/2005/8/layout/cycle8"/>
    <dgm:cxn modelId="{FD651182-E87F-CD4D-8F33-C1A20C007A5E}" type="presParOf" srcId="{5ACF0FA4-EF24-0B44-992E-F12FEC0AD9B1}" destId="{8289B200-4ED7-3246-925C-996722706005}" srcOrd="3" destOrd="0" presId="urn:microsoft.com/office/officeart/2005/8/layout/cycle8"/>
    <dgm:cxn modelId="{DD51AFC9-17EF-CF42-87BB-112C196605BA}" type="presParOf" srcId="{5ACF0FA4-EF24-0B44-992E-F12FEC0AD9B1}" destId="{AC25174F-3470-1D45-9A1A-B9190219F569}" srcOrd="4" destOrd="0" presId="urn:microsoft.com/office/officeart/2005/8/layout/cycle8"/>
    <dgm:cxn modelId="{7F3E2232-A11D-E546-B544-252A62B7AF11}" type="presParOf" srcId="{5ACF0FA4-EF24-0B44-992E-F12FEC0AD9B1}" destId="{7578BA2E-4915-B248-8BA3-ECA12424B4F2}" srcOrd="5" destOrd="0" presId="urn:microsoft.com/office/officeart/2005/8/layout/cycle8"/>
    <dgm:cxn modelId="{A536EF72-4592-144B-8AE5-D680745A30AF}" type="presParOf" srcId="{5ACF0FA4-EF24-0B44-992E-F12FEC0AD9B1}" destId="{7F65DC13-7C1C-C644-818D-4B020A32980F}" srcOrd="6" destOrd="0" presId="urn:microsoft.com/office/officeart/2005/8/layout/cycle8"/>
    <dgm:cxn modelId="{EF76AC8A-8050-A64B-89CF-8A44D48DFC08}" type="presParOf" srcId="{5ACF0FA4-EF24-0B44-992E-F12FEC0AD9B1}" destId="{B6A9EB0B-6718-C348-8D33-88B64FEFA6F0}" srcOrd="7" destOrd="0" presId="urn:microsoft.com/office/officeart/2005/8/layout/cycle8"/>
    <dgm:cxn modelId="{41AF6942-1962-064F-8D50-D4BD224A2529}" type="presParOf" srcId="{5ACF0FA4-EF24-0B44-992E-F12FEC0AD9B1}" destId="{825FC427-118F-0947-A388-3B496D9B5FCD}" srcOrd="8" destOrd="0" presId="urn:microsoft.com/office/officeart/2005/8/layout/cycle8"/>
    <dgm:cxn modelId="{6EBC359C-7F8D-3847-B518-909A5815D996}" type="presParOf" srcId="{5ACF0FA4-EF24-0B44-992E-F12FEC0AD9B1}" destId="{3B7773B1-26BD-D74F-B9D3-A94EC05763E4}" srcOrd="9" destOrd="0" presId="urn:microsoft.com/office/officeart/2005/8/layout/cycle8"/>
    <dgm:cxn modelId="{ED9C888D-9BC0-714F-BEAF-0F3AAA2FC8E2}" type="presParOf" srcId="{5ACF0FA4-EF24-0B44-992E-F12FEC0AD9B1}" destId="{C47ED780-9E20-0E43-A3FC-7BAE1E927F3A}" srcOrd="10" destOrd="0" presId="urn:microsoft.com/office/officeart/2005/8/layout/cycle8"/>
    <dgm:cxn modelId="{A91B0E4B-8DE3-0348-AC10-EB877E2CBB15}" type="presParOf" srcId="{5ACF0FA4-EF24-0B44-992E-F12FEC0AD9B1}" destId="{08EDB0B5-E843-CE47-B895-C0BAD1E06606}" srcOrd="11" destOrd="0" presId="urn:microsoft.com/office/officeart/2005/8/layout/cycle8"/>
    <dgm:cxn modelId="{C5BAC6CC-4E5A-8D4A-A5A9-0899A4FB376D}" type="presParOf" srcId="{5ACF0FA4-EF24-0B44-992E-F12FEC0AD9B1}" destId="{45F77FC8-EB3A-804B-8081-1564D9C8CC1E}" srcOrd="12" destOrd="0" presId="urn:microsoft.com/office/officeart/2005/8/layout/cycle8"/>
    <dgm:cxn modelId="{5486D802-5F71-9548-A19E-958E56574482}" type="presParOf" srcId="{5ACF0FA4-EF24-0B44-992E-F12FEC0AD9B1}" destId="{353CCA3C-0AA5-DF41-B6CC-0F34DFE3358A}" srcOrd="13" destOrd="0" presId="urn:microsoft.com/office/officeart/2005/8/layout/cycle8"/>
    <dgm:cxn modelId="{2ECF78F7-9228-314C-A86B-B7CA6E3DFAF6}" type="presParOf" srcId="{5ACF0FA4-EF24-0B44-992E-F12FEC0AD9B1}" destId="{F959DBB5-A427-E64C-8544-348F505D0401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878E0-CA17-3142-9BD3-421D24617434}">
      <dsp:nvSpPr>
        <dsp:cNvPr id="0" name=""/>
        <dsp:cNvSpPr/>
      </dsp:nvSpPr>
      <dsp:spPr>
        <a:xfrm>
          <a:off x="665782" y="305798"/>
          <a:ext cx="3951853" cy="3951853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Attendance</a:t>
          </a:r>
        </a:p>
      </dsp:txBody>
      <dsp:txXfrm>
        <a:off x="2748504" y="1143214"/>
        <a:ext cx="1411376" cy="1176147"/>
      </dsp:txXfrm>
    </dsp:sp>
    <dsp:sp modelId="{AC25174F-3470-1D45-9A1A-B9190219F569}">
      <dsp:nvSpPr>
        <dsp:cNvPr id="0" name=""/>
        <dsp:cNvSpPr/>
      </dsp:nvSpPr>
      <dsp:spPr>
        <a:xfrm>
          <a:off x="584393" y="446935"/>
          <a:ext cx="3951853" cy="395185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Structured Communication</a:t>
          </a:r>
        </a:p>
      </dsp:txBody>
      <dsp:txXfrm>
        <a:off x="1525311" y="3010936"/>
        <a:ext cx="2117064" cy="1035009"/>
      </dsp:txXfrm>
    </dsp:sp>
    <dsp:sp modelId="{825FC427-118F-0947-A388-3B496D9B5FCD}">
      <dsp:nvSpPr>
        <dsp:cNvPr id="0" name=""/>
        <dsp:cNvSpPr/>
      </dsp:nvSpPr>
      <dsp:spPr>
        <a:xfrm>
          <a:off x="503004" y="305798"/>
          <a:ext cx="3951853" cy="395185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Casting</a:t>
          </a:r>
        </a:p>
      </dsp:txBody>
      <dsp:txXfrm>
        <a:off x="960760" y="1143214"/>
        <a:ext cx="1411376" cy="1176147"/>
      </dsp:txXfrm>
    </dsp:sp>
    <dsp:sp modelId="{45F77FC8-EB3A-804B-8081-1564D9C8CC1E}">
      <dsp:nvSpPr>
        <dsp:cNvPr id="0" name=""/>
        <dsp:cNvSpPr/>
      </dsp:nvSpPr>
      <dsp:spPr>
        <a:xfrm>
          <a:off x="421470" y="61159"/>
          <a:ext cx="4441131" cy="444113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CCA3C-0AA5-DF41-B6CC-0F34DFE3358A}">
      <dsp:nvSpPr>
        <dsp:cNvPr id="0" name=""/>
        <dsp:cNvSpPr/>
      </dsp:nvSpPr>
      <dsp:spPr>
        <a:xfrm>
          <a:off x="339754" y="202047"/>
          <a:ext cx="4441131" cy="444113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9DBB5-A427-E64C-8544-348F505D0401}">
      <dsp:nvSpPr>
        <dsp:cNvPr id="0" name=""/>
        <dsp:cNvSpPr/>
      </dsp:nvSpPr>
      <dsp:spPr>
        <a:xfrm>
          <a:off x="258039" y="61159"/>
          <a:ext cx="4441131" cy="444113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06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7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2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692"/>
            <a:ext cx="12192000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2" y="2642515"/>
            <a:ext cx="11451772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616086" y="6259286"/>
            <a:ext cx="2753746" cy="323968"/>
          </a:xfrm>
        </p:spPr>
        <p:txBody>
          <a:bodyPr/>
          <a:lstStyle/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6572" y="6217920"/>
            <a:ext cx="5901189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79556" y="6238390"/>
            <a:ext cx="365760" cy="365760"/>
          </a:xfrm>
        </p:spPr>
        <p:txBody>
          <a:bodyPr/>
          <a:lstStyle/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4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36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9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6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1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3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0" y="964692"/>
            <a:ext cx="12192000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2638044"/>
            <a:ext cx="11604171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6086" y="6225961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2F1BF75-6047-0641-B159-64F8CA363F31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343" y="6238816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99668" y="6238816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E95296B-EB41-D74D-8C0F-10FFCD442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0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C0441-5536-4242-AA7F-2EEC8A4D2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  <a:cs typeface="Big Caslon Medium" panose="02000603090000020003" pitchFamily="2" charset="-79"/>
              </a:rPr>
              <a:t>redcoat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2FE90-396F-9446-8046-8F6C7E770A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Providing applications and platforms for local group leaders to design, build, and sustain community empowerment groups and other committed social networks </a:t>
            </a:r>
          </a:p>
        </p:txBody>
      </p:sp>
    </p:spTree>
    <p:extLst>
      <p:ext uri="{BB962C8B-B14F-4D97-AF65-F5344CB8AC3E}">
        <p14:creationId xmlns:p14="http://schemas.microsoft.com/office/powerpoint/2010/main" val="189764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8EB1-391E-7643-8FCE-A09E9F51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may Yet have the basis </a:t>
            </a:r>
            <a:br>
              <a:rPr lang="en-US" dirty="0"/>
            </a:br>
            <a:r>
              <a:rPr lang="en-US" dirty="0"/>
              <a:t>for a distributed social networking system.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B56A-AF51-2B41-8DFD-61D1B537D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Just like we expect our banking system to give us choices in banking, our banks to provide funds on demand but also invest in interesting, mutually-beneficial investments with those funds, we can expect more out of our online social platforms.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So,  a successful platform for success groups will not only facilitate the individual group, but also will facilitate group-to-group communication. </a:t>
            </a:r>
          </a:p>
        </p:txBody>
      </p:sp>
    </p:spTree>
    <p:extLst>
      <p:ext uri="{BB962C8B-B14F-4D97-AF65-F5344CB8AC3E}">
        <p14:creationId xmlns:p14="http://schemas.microsoft.com/office/powerpoint/2010/main" val="3647286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AFAE-DBDA-2E45-9E24-BE2B0524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Women</a:t>
            </a:r>
            <a:r>
              <a:rPr lang="en-US" dirty="0"/>
              <a:t> are ready for a wider circle of influence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46DFA-7EBA-0E4B-AF03-D6FCD1D7C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C00000"/>
                </a:solidFill>
              </a:rPr>
              <a:t>and they need an app for that</a:t>
            </a:r>
          </a:p>
        </p:txBody>
      </p:sp>
    </p:spTree>
    <p:extLst>
      <p:ext uri="{BB962C8B-B14F-4D97-AF65-F5344CB8AC3E}">
        <p14:creationId xmlns:p14="http://schemas.microsoft.com/office/powerpoint/2010/main" val="216429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98E1A-CD06-6645-8CFC-E37B3542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THEY Need a modern tool to design and sustain community empowerment groups and other committed social networks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012721-D07D-1342-9D16-4E49D99813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844291"/>
              </p:ext>
            </p:extLst>
          </p:nvPr>
        </p:nvGraphicFramePr>
        <p:xfrm>
          <a:off x="3206495" y="2153412"/>
          <a:ext cx="5120641" cy="470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253D111-0F82-674B-A7BA-7F26D7B9BA53}"/>
              </a:ext>
            </a:extLst>
          </p:cNvPr>
          <p:cNvSpPr/>
          <p:nvPr/>
        </p:nvSpPr>
        <p:spPr>
          <a:xfrm>
            <a:off x="643404" y="2520547"/>
            <a:ext cx="25630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Casting. </a:t>
            </a:r>
            <a:r>
              <a:rPr lang="en-US" sz="1400" dirty="0"/>
              <a:t>a leader or a group of decision-makers make some routine decisions: the name of the group; identification of a central cause, theme, or value system; perhaps style in terms of color scheme or logo; they choose reference literature; and above all, they choose meeting frequency and format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32627-27D9-BA42-AF08-71378F86418C}"/>
              </a:ext>
            </a:extLst>
          </p:cNvPr>
          <p:cNvSpPr/>
          <p:nvPr/>
        </p:nvSpPr>
        <p:spPr>
          <a:xfrm>
            <a:off x="8035636" y="2396265"/>
            <a:ext cx="3962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Attendance</a:t>
            </a:r>
            <a:r>
              <a:rPr lang="en-US" sz="1400" dirty="0"/>
              <a:t>. Physical attendance at meeting is a true test of group commitment, and there are algorithms for granting committed, attending members more influence in decision-making. The key, however, is to make attendance recording and others data-gathering hassle-free.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AAD469-3799-2146-9108-5BEBC95A1DD9}"/>
              </a:ext>
            </a:extLst>
          </p:cNvPr>
          <p:cNvSpPr/>
          <p:nvPr/>
        </p:nvSpPr>
        <p:spPr>
          <a:xfrm>
            <a:off x="8035636" y="4369815"/>
            <a:ext cx="396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Structured Communication</a:t>
            </a:r>
            <a:r>
              <a:rPr lang="en-US" sz="1400" dirty="0"/>
              <a:t>. Successful groups must move beyond discussions on a discussion board: they need purpose-driven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256804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C78E7B-B0CA-5849-BB37-BE7C8BF2EE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4291584" y="2888996"/>
            <a:ext cx="3289300" cy="246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47D7F-5F9B-D848-9061-EF87D378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seeing eye-to-eye remains the most powerful and fulfilling way a woman can bond with her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E885-4BD8-8B4C-83F0-BB92F318B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48" y="3547872"/>
            <a:ext cx="11451772" cy="16236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Healthy relationships come with healthy identity. Do current online platforms really bring people together?</a:t>
            </a:r>
          </a:p>
          <a:p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154B1-4FB3-6443-818B-60656F44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7819498" y="2912110"/>
            <a:ext cx="2440686" cy="2440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4EE96-C050-F740-8BF2-F9C096D2DA9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1612284" y="2900553"/>
            <a:ext cx="2440686" cy="244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6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7D88-BE0E-C846-84B2-519D428C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world can yet be a better place through cooperation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E357B-4459-A54C-ABBA-D95EFC3B3F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Women’s circles</a:t>
            </a:r>
          </a:p>
          <a:p>
            <a:r>
              <a:rPr lang="en-US" sz="2400" dirty="0"/>
              <a:t>Activist groups</a:t>
            </a:r>
          </a:p>
          <a:p>
            <a:r>
              <a:rPr lang="en-US" sz="2400" dirty="0"/>
              <a:t>Benefit societies</a:t>
            </a:r>
          </a:p>
          <a:p>
            <a:r>
              <a:rPr lang="en-US" sz="2400" dirty="0"/>
              <a:t>Guilds</a:t>
            </a:r>
          </a:p>
          <a:p>
            <a:r>
              <a:rPr lang="en-US" sz="2400" dirty="0"/>
              <a:t>Neighborhood associations</a:t>
            </a:r>
          </a:p>
          <a:p>
            <a:r>
              <a:rPr lang="en-US" sz="2400" dirty="0"/>
              <a:t>Support groups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C6430A-7B08-2240-A3AB-0D4BFE502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accent1"/>
          </a:solidFill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C00000"/>
                </a:solidFill>
              </a:rPr>
              <a:t>SUCCESS</a:t>
            </a:r>
            <a:br>
              <a:rPr lang="en-US" sz="2800" b="1" dirty="0">
                <a:solidFill>
                  <a:srgbClr val="C00000"/>
                </a:solidFill>
              </a:rPr>
            </a:br>
            <a:r>
              <a:rPr lang="en-US" sz="2800" b="1" dirty="0">
                <a:solidFill>
                  <a:srgbClr val="C00000"/>
                </a:solidFill>
              </a:rPr>
              <a:t> GROUPS</a:t>
            </a:r>
          </a:p>
        </p:txBody>
      </p:sp>
    </p:spTree>
    <p:extLst>
      <p:ext uri="{BB962C8B-B14F-4D97-AF65-F5344CB8AC3E}">
        <p14:creationId xmlns:p14="http://schemas.microsoft.com/office/powerpoint/2010/main" val="155009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775C-DA7E-5A49-9129-DF377A05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social platforms meet the needs of the group without meeting the needs of the organizer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AFE76-CC9F-1B43-A79D-5CDA7557E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2" y="2642516"/>
            <a:ext cx="11451772" cy="5440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Does a group have the technical expertise to set up communication between common platforms?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6D5D3-BF70-354D-AD28-728AB63727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941542" y="3317586"/>
            <a:ext cx="2426278" cy="2426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2A1A5-8ED3-0F47-AAAA-15858454CD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57218" y="3429000"/>
            <a:ext cx="2314864" cy="2314864"/>
          </a:xfrm>
          <a:prstGeom prst="rect">
            <a:avLst/>
          </a:prstGeom>
        </p:spPr>
      </p:pic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7639B3E9-AC2D-6342-98E8-4D868119F1A5}"/>
              </a:ext>
            </a:extLst>
          </p:cNvPr>
          <p:cNvSpPr/>
          <p:nvPr/>
        </p:nvSpPr>
        <p:spPr>
          <a:xfrm>
            <a:off x="4509366" y="3871529"/>
            <a:ext cx="3117273" cy="1524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27196B-7EEB-CD44-96B2-0CC0C9475455}"/>
              </a:ext>
            </a:extLst>
          </p:cNvPr>
          <p:cNvSpPr txBox="1"/>
          <p:nvPr/>
        </p:nvSpPr>
        <p:spPr>
          <a:xfrm>
            <a:off x="1757218" y="5802286"/>
            <a:ext cx="231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Organizational Events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19C64-C5F0-6D4A-A1FB-8339200175A3}"/>
              </a:ext>
            </a:extLst>
          </p:cNvPr>
          <p:cNvSpPr txBox="1"/>
          <p:nvPr/>
        </p:nvSpPr>
        <p:spPr>
          <a:xfrm>
            <a:off x="7941542" y="5690872"/>
            <a:ext cx="242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Member Attributes</a:t>
            </a:r>
          </a:p>
        </p:txBody>
      </p:sp>
    </p:spTree>
    <p:extLst>
      <p:ext uri="{BB962C8B-B14F-4D97-AF65-F5344CB8AC3E}">
        <p14:creationId xmlns:p14="http://schemas.microsoft.com/office/powerpoint/2010/main" val="350301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7206-A602-2241-A4F2-3FE4C5DB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successful online platforms for building consensus are targeted to the virtual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B7B35-101E-224E-9A93-54845219C5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318000" y="2614168"/>
            <a:ext cx="3556000" cy="355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172E5C-56A7-2946-B5F0-0C732CFAD8EE}"/>
              </a:ext>
            </a:extLst>
          </p:cNvPr>
          <p:cNvSpPr txBox="1"/>
          <p:nvPr/>
        </p:nvSpPr>
        <p:spPr>
          <a:xfrm>
            <a:off x="983673" y="3915114"/>
            <a:ext cx="10501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How would we strategically design an online hubs for groups?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Prior experiences have inspired us to answer this question.</a:t>
            </a:r>
          </a:p>
        </p:txBody>
      </p:sp>
    </p:spTree>
    <p:extLst>
      <p:ext uri="{BB962C8B-B14F-4D97-AF65-F5344CB8AC3E}">
        <p14:creationId xmlns:p14="http://schemas.microsoft.com/office/powerpoint/2010/main" val="352218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2D1F05D-B1DB-7D4D-8F64-567E9FFD1AE7}"/>
              </a:ext>
            </a:extLst>
          </p:cNvPr>
          <p:cNvSpPr/>
          <p:nvPr/>
        </p:nvSpPr>
        <p:spPr>
          <a:xfrm>
            <a:off x="0" y="5355467"/>
            <a:ext cx="12192000" cy="11914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CA0AEB-62DA-5845-8FCA-6B582E4D8186}"/>
              </a:ext>
            </a:extLst>
          </p:cNvPr>
          <p:cNvSpPr/>
          <p:nvPr/>
        </p:nvSpPr>
        <p:spPr>
          <a:xfrm>
            <a:off x="0" y="2973670"/>
            <a:ext cx="12192000" cy="119149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8F5B4-8C8D-8F4B-9D7D-7D03FA95B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provide the platform for women to practice leadership, consensus building, and mutual supportiveness.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F33B2CF-1BEF-0445-A555-30BB6A3F14A8}"/>
              </a:ext>
            </a:extLst>
          </p:cNvPr>
          <p:cNvSpPr/>
          <p:nvPr/>
        </p:nvSpPr>
        <p:spPr>
          <a:xfrm>
            <a:off x="1052945" y="3290453"/>
            <a:ext cx="1662546" cy="5195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suggestion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57FD9-A27D-0745-B26F-0DB10FC40DF0}"/>
              </a:ext>
            </a:extLst>
          </p:cNvPr>
          <p:cNvSpPr/>
          <p:nvPr/>
        </p:nvSpPr>
        <p:spPr>
          <a:xfrm>
            <a:off x="3629890" y="3334094"/>
            <a:ext cx="1662546" cy="5195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discussion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A7B20-A2D2-F34B-A8AC-AC5D5D336EDD}"/>
              </a:ext>
            </a:extLst>
          </p:cNvPr>
          <p:cNvSpPr/>
          <p:nvPr/>
        </p:nvSpPr>
        <p:spPr>
          <a:xfrm>
            <a:off x="6206835" y="3315942"/>
            <a:ext cx="1662546" cy="5195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decision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24AB1C-BB6A-0A43-83EB-798F0EC41150}"/>
              </a:ext>
            </a:extLst>
          </p:cNvPr>
          <p:cNvSpPr/>
          <p:nvPr/>
        </p:nvSpPr>
        <p:spPr>
          <a:xfrm>
            <a:off x="1052945" y="5691442"/>
            <a:ext cx="6220692" cy="5195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Ongoing events - BRICKS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55D6408-D2A1-A140-BB59-DB7F37A35340}"/>
              </a:ext>
            </a:extLst>
          </p:cNvPr>
          <p:cNvSpPr/>
          <p:nvPr/>
        </p:nvSpPr>
        <p:spPr>
          <a:xfrm>
            <a:off x="2847109" y="3428998"/>
            <a:ext cx="651163" cy="32973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0D5697-1C29-FF46-90BD-3B7DE91AFC51}"/>
              </a:ext>
            </a:extLst>
          </p:cNvPr>
          <p:cNvSpPr/>
          <p:nvPr/>
        </p:nvSpPr>
        <p:spPr>
          <a:xfrm>
            <a:off x="8922324" y="3334093"/>
            <a:ext cx="2064329" cy="5195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view-only communication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5A07DB9-7402-1F40-9679-E068E67CBB2D}"/>
              </a:ext>
            </a:extLst>
          </p:cNvPr>
          <p:cNvSpPr/>
          <p:nvPr/>
        </p:nvSpPr>
        <p:spPr>
          <a:xfrm>
            <a:off x="5417129" y="3428998"/>
            <a:ext cx="651163" cy="32973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57C16B6-DBB5-0042-AFD8-8789B7F84EC2}"/>
              </a:ext>
            </a:extLst>
          </p:cNvPr>
          <p:cNvSpPr/>
          <p:nvPr/>
        </p:nvSpPr>
        <p:spPr>
          <a:xfrm>
            <a:off x="8070270" y="3410844"/>
            <a:ext cx="651163" cy="32973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88A6516-7726-DB4F-8C0A-8B80A3272B15}"/>
              </a:ext>
            </a:extLst>
          </p:cNvPr>
          <p:cNvSpPr/>
          <p:nvPr/>
        </p:nvSpPr>
        <p:spPr>
          <a:xfrm>
            <a:off x="7848600" y="5766247"/>
            <a:ext cx="651163" cy="32973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86E1B93-3EE1-5E4D-AF09-E07FF84EFCDE}"/>
              </a:ext>
            </a:extLst>
          </p:cNvPr>
          <p:cNvSpPr/>
          <p:nvPr/>
        </p:nvSpPr>
        <p:spPr>
          <a:xfrm>
            <a:off x="9074726" y="5596538"/>
            <a:ext cx="2064329" cy="5195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 view-only communication</a:t>
            </a: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A1668BE5-FD0A-BD4E-9845-56FBF656E2E4}"/>
              </a:ext>
            </a:extLst>
          </p:cNvPr>
          <p:cNvSpPr/>
          <p:nvPr/>
        </p:nvSpPr>
        <p:spPr>
          <a:xfrm>
            <a:off x="11457709" y="4279006"/>
            <a:ext cx="443345" cy="873800"/>
          </a:xfrm>
          <a:prstGeom prst="up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3FF639-C282-B341-89DB-75DBE327B2F6}"/>
              </a:ext>
            </a:extLst>
          </p:cNvPr>
          <p:cNvSpPr/>
          <p:nvPr/>
        </p:nvSpPr>
        <p:spPr>
          <a:xfrm>
            <a:off x="734291" y="2863460"/>
            <a:ext cx="7384470" cy="2156036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9" name="Up-Down Arrow 18">
            <a:extLst>
              <a:ext uri="{FF2B5EF4-FFF2-40B4-BE49-F238E27FC236}">
                <a16:creationId xmlns:a16="http://schemas.microsoft.com/office/drawing/2014/main" id="{675F7C09-77C3-E040-985E-F8F35356914C}"/>
              </a:ext>
            </a:extLst>
          </p:cNvPr>
          <p:cNvSpPr/>
          <p:nvPr/>
        </p:nvSpPr>
        <p:spPr>
          <a:xfrm>
            <a:off x="187037" y="4293487"/>
            <a:ext cx="443345" cy="873800"/>
          </a:xfrm>
          <a:prstGeom prst="up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01C2D11-1568-2740-B9C6-E9219DF12A2F}"/>
              </a:ext>
            </a:extLst>
          </p:cNvPr>
          <p:cNvSpPr/>
          <p:nvPr/>
        </p:nvSpPr>
        <p:spPr>
          <a:xfrm>
            <a:off x="1052944" y="4275371"/>
            <a:ext cx="3248890" cy="5195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surveys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AFF2C73-6D46-7842-B2FD-9F0B1F65FAE9}"/>
              </a:ext>
            </a:extLst>
          </p:cNvPr>
          <p:cNvSpPr/>
          <p:nvPr/>
        </p:nvSpPr>
        <p:spPr>
          <a:xfrm>
            <a:off x="4599710" y="4290815"/>
            <a:ext cx="3248890" cy="51954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attendance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21871-B3CD-9045-B692-D7E0A7CB3A50}"/>
              </a:ext>
            </a:extLst>
          </p:cNvPr>
          <p:cNvSpPr txBox="1"/>
          <p:nvPr/>
        </p:nvSpPr>
        <p:spPr>
          <a:xfrm>
            <a:off x="3110347" y="2477482"/>
            <a:ext cx="461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Revenue via subscription - CLICKS</a:t>
            </a:r>
          </a:p>
        </p:txBody>
      </p:sp>
    </p:spTree>
    <p:extLst>
      <p:ext uri="{BB962C8B-B14F-4D97-AF65-F5344CB8AC3E}">
        <p14:creationId xmlns:p14="http://schemas.microsoft.com/office/powerpoint/2010/main" val="231759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9E87-A86B-F046-B3C3-CF17A8CF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platform must prove to be a fertile medium for creating new groups and accelerating growth by leveraging group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7BA4B-9796-7E47-9E99-CA0DCF9AD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3" y="2440021"/>
            <a:ext cx="10875818" cy="39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258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{37998A96-BC53-9C4A-AEBC-0CC7C064E787}tf10001120</Template>
  <TotalTime>88</TotalTime>
  <Words>436</Words>
  <Application>Microsoft Macintosh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Bookman Old Style</vt:lpstr>
      <vt:lpstr>Candara</vt:lpstr>
      <vt:lpstr>Parcel</vt:lpstr>
      <vt:lpstr>redcoat</vt:lpstr>
      <vt:lpstr>Women are ready for a wider circle of influence</vt:lpstr>
      <vt:lpstr>THEY Need a modern tool to design and sustain community empowerment groups and other committed social networks</vt:lpstr>
      <vt:lpstr>seeing eye-to-eye remains the most powerful and fulfilling way a woman can bond with her neighbor</vt:lpstr>
      <vt:lpstr>our world can yet be a better place through cooperation</vt:lpstr>
      <vt:lpstr>other social platforms meet the needs of the group without meeting the needs of the organizer</vt:lpstr>
      <vt:lpstr>the most successful online platforms for building consensus are targeted to the virtual environment</vt:lpstr>
      <vt:lpstr>We can provide the platform for women to practice leadership, consensus building, and mutual supportiveness.</vt:lpstr>
      <vt:lpstr>Our platform must prove to be a fertile medium for creating new groups and accelerating growth by leveraging group data.</vt:lpstr>
      <vt:lpstr>we may Yet have the basis  for a distributed social networking system.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Redcoat</dc:title>
  <dc:creator>Anna Smith</dc:creator>
  <cp:lastModifiedBy>Anna Smith</cp:lastModifiedBy>
  <cp:revision>10</cp:revision>
  <dcterms:created xsi:type="dcterms:W3CDTF">2019-03-10T21:24:28Z</dcterms:created>
  <dcterms:modified xsi:type="dcterms:W3CDTF">2019-03-11T01:02:58Z</dcterms:modified>
</cp:coreProperties>
</file>